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9" r:id="rId5"/>
    <p:sldId id="280" r:id="rId6"/>
    <p:sldId id="318" r:id="rId7"/>
    <p:sldId id="319" r:id="rId8"/>
    <p:sldId id="320" r:id="rId9"/>
    <p:sldId id="337" r:id="rId10"/>
    <p:sldId id="283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0" autoAdjust="0"/>
    <p:restoredTop sz="94660"/>
  </p:normalViewPr>
  <p:slideViewPr>
    <p:cSldViewPr snapToGrid="0">
      <p:cViewPr>
        <p:scale>
          <a:sx n="80" d="100"/>
          <a:sy n="80" d="100"/>
        </p:scale>
        <p:origin x="-64" y="13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46704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rPr lang="en-US" smtClean="0"/>
              <a:t>10/11/20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rPr lang="en-US" smtClean="0"/>
              <a:t>10/11/20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rPr lang="en-US" smtClean="0"/>
              <a:t>10/11/20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rPr lang="en-US" smtClean="0"/>
              <a:t>10/11/20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rPr lang="en-US" smtClean="0"/>
              <a:t>10/11/20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14E86EA-95E3-4DA0-97E2-7D1BBAC51A0F}" type="datetime1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96CD-DCF5-874F-B1AE-1CB972F7CB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Christ in Creation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DC767-4F98-D74E-A9BC-DF0993E3BB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Praising with Other Creatures  (Oct. 11)</a:t>
            </a:r>
          </a:p>
        </p:txBody>
      </p:sp>
    </p:spTree>
    <p:extLst>
      <p:ext uri="{BB962C8B-B14F-4D97-AF65-F5344CB8AC3E}">
        <p14:creationId xmlns:p14="http://schemas.microsoft.com/office/powerpoint/2010/main" val="85399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DEA7-D989-8B41-952F-8F11B441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2728"/>
            <a:ext cx="9601200" cy="417626"/>
          </a:xfrm>
        </p:spPr>
        <p:txBody>
          <a:bodyPr>
            <a:normAutofit fontScale="90000"/>
          </a:bodyPr>
          <a:lstStyle/>
          <a:p>
            <a:r>
              <a:rPr lang="en-US" dirty="0"/>
              <a:t>Praising Our Maker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1882-3CC7-E242-9567-276BECA1D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87" y="1021976"/>
            <a:ext cx="10222089" cy="53544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Francis's Canticle is rooted in biblical tradition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Fifty Old Testament passages portray creation praising God (Fretheim, </a:t>
            </a:r>
            <a:r>
              <a:rPr lang="en-US" sz="2800" i="1" dirty="0"/>
              <a:t>God and the World in the OT</a:t>
            </a:r>
            <a:r>
              <a:rPr lang="en-US" sz="2800" dirty="0"/>
              <a:t>, pp. 267-68)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The New Testament picks up the theme (e.g., Phil 2:10, Rev. 5:13)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err="1"/>
              <a:t>Bauckham</a:t>
            </a:r>
            <a:r>
              <a:rPr lang="en-US" sz="2800" dirty="0"/>
              <a:t> highlights Psalm 148.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712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DEA7-D989-8B41-952F-8F11B441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2728"/>
            <a:ext cx="9601200" cy="417626"/>
          </a:xfrm>
        </p:spPr>
        <p:txBody>
          <a:bodyPr>
            <a:normAutofit fontScale="90000"/>
          </a:bodyPr>
          <a:lstStyle/>
          <a:p>
            <a:r>
              <a:rPr lang="en-US" dirty="0"/>
              <a:t>Psalm 148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1882-3CC7-E242-9567-276BECA1D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87" y="1021976"/>
            <a:ext cx="10222089" cy="53544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Four Readers Needed!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Reader 1: Verses 1-4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Reader 2: Verses 5-6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Reader 3: Verses 7-12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Reader 4: Verses 13-14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884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DEA7-D989-8B41-952F-8F11B441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2728"/>
            <a:ext cx="9601200" cy="4176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Psalm 148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1882-3CC7-E242-9567-276BECA1D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87" y="1021976"/>
            <a:ext cx="10222089" cy="53544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Verses 1-4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1. Praise the LORD!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Praise the LORD from the heavens;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Praise him in the heights!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2. Praise him, all his angels;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Praise him, all his host!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3. Praise him, sun and moon;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Praise him, all you shining stars!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4. Praise him, you highest heavens,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And you waters above the heavens!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74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DEA7-D989-8B41-952F-8F11B441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2728"/>
            <a:ext cx="9601200" cy="4176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Psalm 148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1882-3CC7-E242-9567-276BECA1D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87" y="1021976"/>
            <a:ext cx="10222089" cy="53544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Verses 5-6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5. Let them praise the name of the Lord,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For he commanded and they were created.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6. He established them forever and ever;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He fixed their bounds, which cannot be passed.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559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DEA7-D989-8B41-952F-8F11B441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2728"/>
            <a:ext cx="9601200" cy="4176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Psalm 148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1882-3CC7-E242-9567-276BECA1D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28" y="690354"/>
            <a:ext cx="10222089" cy="53544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Verses 7-12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7. Praise the LORD from the earth,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You sea monsters and all deeps,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8. Fire and hail, snow and frost,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Stormy wind fulfilling his command!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9. Mountains and all hills,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Fruit trees and all cedars!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10. Wild animals and all cattle,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Creeping things and flying birds!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11. Kings of the earth and all peoples,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Princes and all rulers of the earth!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12. Young men and women alike,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Old and young together!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797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DEA7-D989-8B41-952F-8F11B441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2728"/>
            <a:ext cx="9601200" cy="4176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Psalm 148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1882-3CC7-E242-9567-276BECA1D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28" y="690354"/>
            <a:ext cx="10222089" cy="53544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Verses 13-14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13. Let them praise the name of the LORD,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For his name alone is exalted;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His glory is above earth and heaven.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14. He has raised up a horn for his people,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Praise for all his faithful,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For the people of Israel who are close to him.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Praise the LORD!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749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DEA7-D989-8B41-952F-8F11B441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2728"/>
            <a:ext cx="9601200" cy="4176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Psalm 148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1882-3CC7-E242-9567-276BECA1D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28" y="690354"/>
            <a:ext cx="10222089" cy="53544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Main Conclusions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Each member contributes to the choir, and if one is unable, missing, or unwilling, the whole song suffers (p. 79)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As the angels remind, humans are not the highest in the scale of value (p. 79)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Other creatures praise God by being what they are (p. 80)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Creation is not anthropocentric (human-centered, defined by humans), but a theocentric (God-centered, God-glorifying) community worship in which we invited to participate (pp. 81-82)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89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DEA7-D989-8B41-952F-8F11B441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2728"/>
            <a:ext cx="9601200" cy="4176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Psalm 148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1882-3CC7-E242-9567-276BECA1D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28" y="690354"/>
            <a:ext cx="10222089" cy="53544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Further Implications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Reciprocity, not Priestly Mediation? (pp. 83-86)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6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Nature Sacred—dedicated to God—not Divine (pp. 86-87)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6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Unique Members of a Community (pp. 87-92)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512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DEA7-D989-8B41-952F-8F11B4415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Demanded by Our Previous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1882-3CC7-E242-9567-276BECA1D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can affirming our participation in creation's worship inspire us to join Christ's ministry of reconciliation beyond the sanctuary? </a:t>
            </a:r>
          </a:p>
          <a:p>
            <a:r>
              <a:rPr lang="en-US" sz="2800" dirty="0"/>
              <a:t>Specifically, how can it inspire care not only for nonhuman creatures, but also for communities suffering from environmental and economic degradation and deprivation?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chemeClr val="accent1"/>
                </a:solidFill>
              </a:rPr>
              <a:t>Let's do a thought experiment.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347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671" y="0"/>
            <a:ext cx="9601200" cy="578224"/>
          </a:xfrm>
        </p:spPr>
        <p:txBody>
          <a:bodyPr>
            <a:normAutofit/>
          </a:bodyPr>
          <a:lstStyle/>
          <a:p>
            <a:r>
              <a:rPr lang="en-US" dirty="0"/>
              <a:t>From The Canticle of the Creatures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777" y="578224"/>
            <a:ext cx="9601200" cy="4348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Praised be You, my Lord,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through our Sister Mother Earth,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who sustains and governs us,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and who produces various fruit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with colored flowers and herbs.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Praised be You, my Lord,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through those who give pardon for Your love,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and bear infirmity and tribulation.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Blessed are those who endure in peace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For by You, Most High, shall they be crowned.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http://</a:t>
            </a:r>
            <a:r>
              <a:rPr lang="en-US" sz="2400" dirty="0" err="1">
                <a:solidFill>
                  <a:schemeClr val="accent1"/>
                </a:solidFill>
              </a:rPr>
              <a:t>franciscanseculars.com</a:t>
            </a:r>
            <a:r>
              <a:rPr lang="en-US" sz="2400" dirty="0">
                <a:solidFill>
                  <a:schemeClr val="accent1"/>
                </a:solidFill>
              </a:rPr>
              <a:t>/the-canticle-of-the-creatures/</a:t>
            </a:r>
          </a:p>
        </p:txBody>
      </p:sp>
    </p:spTree>
    <p:extLst>
      <p:ext uri="{BB962C8B-B14F-4D97-AF65-F5344CB8AC3E}">
        <p14:creationId xmlns:p14="http://schemas.microsoft.com/office/powerpoint/2010/main" val="12719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1529"/>
            <a:ext cx="9601200" cy="1069940"/>
          </a:xfrm>
        </p:spPr>
        <p:txBody>
          <a:bodyPr/>
          <a:lstStyle/>
          <a:p>
            <a:r>
              <a:rPr lang="en-US" dirty="0"/>
              <a:t>Our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6816"/>
            <a:ext cx="10219174" cy="43481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u="sng" dirty="0">
                <a:solidFill>
                  <a:schemeClr val="accent1"/>
                </a:solidFill>
              </a:rPr>
              <a:t>Learning from Scripture to See Christ in Creation</a:t>
            </a:r>
          </a:p>
          <a:p>
            <a:pPr marL="457200" indent="-457200">
              <a:buFont typeface="+mj-lt"/>
              <a:buAutoNum type="arabicPeriod"/>
            </a:pPr>
            <a:endParaRPr lang="en-US" sz="2400" u="sng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>
                <a:solidFill>
                  <a:schemeClr val="accent1"/>
                </a:solidFill>
              </a:rPr>
              <a:t>Worshipping and Lamenting with the Community of Creation in Christ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dirty="0"/>
              <a:t>Creation and Communion (Sept. 27)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dirty="0"/>
              <a:t>Our Priesthood and Creation Care (Oct. 4)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>
                <a:solidFill>
                  <a:schemeClr val="accent1"/>
                </a:solidFill>
              </a:rPr>
              <a:t>Today: Praising with Other Creatures (Oct. 11)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dirty="0"/>
              <a:t>Next: Human Sin, Creation's Lament, Sabbath Redemption (Oct. 18)</a:t>
            </a:r>
          </a:p>
          <a:p>
            <a:pPr lvl="1">
              <a:buFont typeface="Wingdings" pitchFamily="2" charset="2"/>
              <a:buChar char="v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400" u="sng" dirty="0"/>
              <a:t>Loving Attentively and Practically in Christ</a:t>
            </a:r>
            <a:endParaRPr lang="en-US" sz="2200" u="sng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23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DEA7-D989-8B41-952F-8F11B4415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Structure: Cooperative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1882-3CC7-E242-9567-276BECA1D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Introduction</a:t>
            </a:r>
            <a:r>
              <a:rPr lang="en-US" sz="2800" dirty="0"/>
              <a:t> (Josh)</a:t>
            </a:r>
          </a:p>
          <a:p>
            <a:pPr lvl="1"/>
            <a:r>
              <a:rPr lang="en-US" sz="2200" dirty="0"/>
              <a:t>There will be opportunities to contribute.  Get ready!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Conversation </a:t>
            </a:r>
            <a:r>
              <a:rPr lang="en-US" sz="2800" dirty="0"/>
              <a:t>(Barry Harvey and Josh)</a:t>
            </a:r>
            <a:endParaRPr lang="en-US" sz="2400" dirty="0"/>
          </a:p>
          <a:p>
            <a:r>
              <a:rPr lang="en-US" sz="2800" u="sng" dirty="0">
                <a:solidFill>
                  <a:schemeClr val="accent1"/>
                </a:solidFill>
              </a:rPr>
              <a:t>Cooperative Discovery: YOUR Questions</a:t>
            </a:r>
          </a:p>
          <a:p>
            <a:pPr lvl="1"/>
            <a:r>
              <a:rPr lang="en-US" sz="2200" dirty="0"/>
              <a:t>During the introduction and conversation, enter questions that occur to you in Chat.  (Please ask for help now if you don't know how to do this!)</a:t>
            </a:r>
          </a:p>
          <a:p>
            <a:pPr lvl="1"/>
            <a:r>
              <a:rPr lang="en-US" sz="2200" dirty="0"/>
              <a:t>We will take up these questions together in the last portion of class.</a:t>
            </a:r>
          </a:p>
        </p:txBody>
      </p:sp>
    </p:spTree>
    <p:extLst>
      <p:ext uri="{BB962C8B-B14F-4D97-AF65-F5344CB8AC3E}">
        <p14:creationId xmlns:p14="http://schemas.microsoft.com/office/powerpoint/2010/main" val="35485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DEA7-D989-8B41-952F-8F11B4415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Mind:</a:t>
            </a:r>
            <a:br>
              <a:rPr lang="en-US" dirty="0"/>
            </a:br>
            <a:r>
              <a:rPr lang="en-US" dirty="0"/>
              <a:t>Questions Demanded by Our Previous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1882-3CC7-E242-9567-276BECA1D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When discussing Norman </a:t>
            </a:r>
            <a:r>
              <a:rPr lang="en-US" sz="3200" dirty="0" err="1"/>
              <a:t>Wirzba</a:t>
            </a:r>
            <a:r>
              <a:rPr lang="en-US" sz="3200" dirty="0"/>
              <a:t> (Sept. 20), we stressed that the ministry of reconciliation means sacrificially joining Christ as His body in redressing the suffering of communities and creatures.</a:t>
            </a:r>
          </a:p>
        </p:txBody>
      </p:sp>
    </p:spTree>
    <p:extLst>
      <p:ext uri="{BB962C8B-B14F-4D97-AF65-F5344CB8AC3E}">
        <p14:creationId xmlns:p14="http://schemas.microsoft.com/office/powerpoint/2010/main" val="52291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DEA7-D989-8B41-952F-8F11B4415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Mind:</a:t>
            </a:r>
            <a:br>
              <a:rPr lang="en-US" dirty="0"/>
            </a:br>
            <a:r>
              <a:rPr lang="en-US" dirty="0"/>
              <a:t>Questions Demanded by Our Previous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1882-3CC7-E242-9567-276BECA1D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Today we discuss our participation in creation's worship of God.</a:t>
            </a:r>
          </a:p>
          <a:p>
            <a:r>
              <a:rPr lang="en-US" sz="2800" dirty="0"/>
              <a:t>How can this perspective inspire us to join Christ's ministry of reconciliation beyond the sanctuary? </a:t>
            </a:r>
          </a:p>
          <a:p>
            <a:r>
              <a:rPr lang="en-US" sz="2800" dirty="0"/>
              <a:t>Specifically, how can it inspire care not only for nonhuman creatures, but also for communities suffering from environmental and economic degradation and deprivation?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861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DEA7-D989-8B41-952F-8F11B4415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 ways we involve creation in our worship. Let's list a few.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1882-3CC7-E242-9567-276BECA1D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672" y="1611488"/>
            <a:ext cx="9601200" cy="4348163"/>
          </a:xfrm>
        </p:spPr>
        <p:txBody>
          <a:bodyPr>
            <a:normAutofit/>
          </a:bodyPr>
          <a:lstStyle/>
          <a:p>
            <a:r>
              <a:rPr lang="en-US" sz="2400" dirty="0"/>
              <a:t>Bread and grape juice/wine (wheat, grapes, vines, </a:t>
            </a:r>
            <a:r>
              <a:rPr lang="en-US" sz="2400" dirty="0" err="1"/>
              <a:t>soil+microorganisms+weather</a:t>
            </a:r>
            <a:r>
              <a:rPr lang="en-US" sz="2400" dirty="0"/>
              <a:t>, human labor, etc.)</a:t>
            </a:r>
          </a:p>
          <a:p>
            <a:r>
              <a:rPr lang="en-US" sz="2400" dirty="0"/>
              <a:t>Large windows facing plants, environment: part of the worship is seeing the other creatures surrounding our worship, inspiring care for the earth (Dayspring and other churches)</a:t>
            </a:r>
          </a:p>
          <a:p>
            <a:r>
              <a:rPr lang="en-US" sz="2400" dirty="0"/>
              <a:t>Materials used in worship</a:t>
            </a:r>
          </a:p>
          <a:p>
            <a:r>
              <a:rPr lang="en-US" sz="2400" dirty="0"/>
              <a:t>Oak grove</a:t>
            </a:r>
          </a:p>
          <a:p>
            <a:r>
              <a:rPr lang="en-US" sz="2400" dirty="0"/>
              <a:t>St. Francis tree</a:t>
            </a:r>
          </a:p>
          <a:p>
            <a:r>
              <a:rPr lang="en-US" sz="2400" dirty="0"/>
              <a:t>Water for baptism</a:t>
            </a:r>
          </a:p>
          <a:p>
            <a:r>
              <a:rPr lang="en-US" sz="2400" dirty="0"/>
              <a:t>Stone facade at the front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080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1336"/>
            <a:ext cx="9601200" cy="1069940"/>
          </a:xfrm>
        </p:spPr>
        <p:txBody>
          <a:bodyPr/>
          <a:lstStyle/>
          <a:p>
            <a:r>
              <a:rPr lang="en-US" dirty="0"/>
              <a:t>Praising Our Maker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916" y="1416816"/>
            <a:ext cx="7827666" cy="434816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Our worship always participates in the rest of creation.</a:t>
            </a:r>
          </a:p>
          <a:p>
            <a:r>
              <a:rPr lang="en-US" sz="2400" dirty="0"/>
              <a:t>What would it mean to see creation as a worshipping community?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Today's reading: Back to the </a:t>
            </a:r>
            <a:r>
              <a:rPr lang="en-US" sz="2400" dirty="0" err="1"/>
              <a:t>Bauckham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"Praising our Maker Together" through "The Community of Creation" in </a:t>
            </a:r>
            <a:r>
              <a:rPr lang="en-US" sz="2400" i="1" dirty="0"/>
              <a:t>The Bible and Ecology </a:t>
            </a:r>
            <a:endParaRPr lang="en-US" sz="2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39508F-A00D-734C-A964-B06B6F2F6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73" y="1416816"/>
            <a:ext cx="1806739" cy="26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9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DEA7-D989-8B41-952F-8F11B4415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Season of Creation (Sept. 1-Oct. 4) just ended with the Feast of St. Francis of Assisi (Oct.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1882-3CC7-E242-9567-276BECA1D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89" y="1840088"/>
            <a:ext cx="10222089" cy="43481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St. Francis saw creation as a community of worship.  Consider "The Canticle of the Creatures" (a.k.a. "Canticle of the Sun").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CA1430-C0FF-A546-9FE7-1819377B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066" y="2936907"/>
            <a:ext cx="2865045" cy="325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2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DEA7-D989-8B41-952F-8F11B4415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Season of Creation (Sept. 1-Oct. 4) just ended with the Feast of St. Francis of Assisi (Oct.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1882-3CC7-E242-9567-276BECA1D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88" y="1470425"/>
            <a:ext cx="10222089" cy="43481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Most High, all-powerful, good Lord,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/>
                </a:solidFill>
              </a:rPr>
              <a:t>Yours are the praises, the glory,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and the honor, and all blessing.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. . 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Praised be You, My Lord,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through</a:t>
            </a:r>
            <a:r>
              <a:rPr lang="en-US" sz="2400" b="1" dirty="0">
                <a:solidFill>
                  <a:schemeClr val="accent1"/>
                </a:solidFill>
              </a:rPr>
              <a:t> Sister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Moon and the stars,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in heaven </a:t>
            </a:r>
            <a:r>
              <a:rPr lang="en-US" sz="2400" b="1" dirty="0">
                <a:solidFill>
                  <a:schemeClr val="accent1"/>
                </a:solidFill>
              </a:rPr>
              <a:t>You formed them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clear and </a:t>
            </a:r>
            <a:r>
              <a:rPr lang="en-US" sz="2400" b="1" dirty="0">
                <a:solidFill>
                  <a:schemeClr val="accent1"/>
                </a:solidFill>
              </a:rPr>
              <a:t>precious and beautiful</a:t>
            </a:r>
            <a:r>
              <a:rPr lang="en-US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Praised be You, my Lord,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through </a:t>
            </a:r>
            <a:r>
              <a:rPr lang="en-US" sz="2400" b="1" dirty="0">
                <a:solidFill>
                  <a:schemeClr val="accent1"/>
                </a:solidFill>
              </a:rPr>
              <a:t>Brother</a:t>
            </a:r>
            <a:r>
              <a:rPr lang="en-US" sz="2400" dirty="0"/>
              <a:t> Wind,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and through the air, cloudy and serene,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and every kind of weather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/>
                </a:solidFill>
              </a:rPr>
              <a:t>through which you give sustenance to your creatures</a:t>
            </a:r>
            <a:r>
              <a:rPr lang="en-US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. . 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CA1430-C0FF-A546-9FE7-1819377B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345" y="1840088"/>
            <a:ext cx="2597265" cy="29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3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14CB3C-DD6A-4589-8D58-5C0829F3884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4FFF20D-36EF-4221-967D-256FA4FE1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C5835C7-785B-4573-B65C-743B0CF8D8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</TotalTime>
  <Words>1212</Words>
  <Application>Microsoft Macintosh PowerPoint</Application>
  <PresentationFormat>Widescreen</PresentationFormat>
  <Paragraphs>162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Georgia</vt:lpstr>
      <vt:lpstr>Wingdings</vt:lpstr>
      <vt:lpstr>Brushed Metal 16x9</vt:lpstr>
      <vt:lpstr>Christ in Creation</vt:lpstr>
      <vt:lpstr>Our Journey</vt:lpstr>
      <vt:lpstr>Today's Structure: Cooperative Discovery</vt:lpstr>
      <vt:lpstr>Keep in Mind: Questions Demanded by Our Previous Discussions</vt:lpstr>
      <vt:lpstr>Keep in Mind: Questions Demanded by Our Previous Discussions</vt:lpstr>
      <vt:lpstr>Consider the ways we involve creation in our worship. Let's list a few.</vt:lpstr>
      <vt:lpstr>Praising Our Maker Together</vt:lpstr>
      <vt:lpstr>The Season of Creation (Sept. 1-Oct. 4) just ended with the Feast of St. Francis of Assisi (Oct. 4)</vt:lpstr>
      <vt:lpstr>The Season of Creation (Sept. 1-Oct. 4) just ended with the Feast of St. Francis of Assisi (Oct. 4)</vt:lpstr>
      <vt:lpstr>Praising Our Maker Together</vt:lpstr>
      <vt:lpstr>Psalm 148</vt:lpstr>
      <vt:lpstr>Psalm 148</vt:lpstr>
      <vt:lpstr>Psalm 148</vt:lpstr>
      <vt:lpstr>Psalm 148</vt:lpstr>
      <vt:lpstr>Psalm 148</vt:lpstr>
      <vt:lpstr>Psalm 148</vt:lpstr>
      <vt:lpstr>Psalm 148</vt:lpstr>
      <vt:lpstr>Questions Demanded by Our Previous Discussions</vt:lpstr>
      <vt:lpstr>From The Canticle of the Creatures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>King, Josh</cp:lastModifiedBy>
  <cp:revision>109</cp:revision>
  <dcterms:created xsi:type="dcterms:W3CDTF">2020-09-10T14:01:02Z</dcterms:created>
  <dcterms:modified xsi:type="dcterms:W3CDTF">2020-10-11T17:14:13Z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